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74" r:id="rId3"/>
    <p:sldId id="275" r:id="rId4"/>
    <p:sldId id="262" r:id="rId5"/>
    <p:sldId id="261" r:id="rId6"/>
    <p:sldId id="283" r:id="rId7"/>
    <p:sldId id="284" r:id="rId8"/>
    <p:sldId id="285" r:id="rId9"/>
    <p:sldId id="286" r:id="rId10"/>
    <p:sldId id="289" r:id="rId11"/>
    <p:sldId id="290" r:id="rId12"/>
    <p:sldId id="291" r:id="rId13"/>
    <p:sldId id="292" r:id="rId1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721E"/>
    <a:srgbClr val="FF5D5D"/>
    <a:srgbClr val="F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EFCCF5-1096-DF65-4FE8-F92C424955B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AAA72EA-F41B-EB8B-D0D5-C19B1A34A0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99EB720-9995-2B57-A305-B9F51FADAA2B}"/>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5" name="フッター プレースホルダー 4">
            <a:extLst>
              <a:ext uri="{FF2B5EF4-FFF2-40B4-BE49-F238E27FC236}">
                <a16:creationId xmlns:a16="http://schemas.microsoft.com/office/drawing/2014/main" id="{75209F3C-2DE3-E0DF-3C01-7CC0EFD14EF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43B98E0-375E-5906-45AB-CE29500A5A23}"/>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676478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AE093-1EF8-8315-FAD4-4FF8BBFB1A4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AE37675-C66D-23AA-4B69-0B73C7B1961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20CBC7-9BE6-36E9-E749-CE3BEDC2B7B8}"/>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5" name="フッター プレースホルダー 4">
            <a:extLst>
              <a:ext uri="{FF2B5EF4-FFF2-40B4-BE49-F238E27FC236}">
                <a16:creationId xmlns:a16="http://schemas.microsoft.com/office/drawing/2014/main" id="{C8D70766-808F-1DD4-66DC-D03D301102C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7AF389-2CFA-5797-DE84-DB6CC0EA0AAD}"/>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31768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47110FA-2943-DB6D-F7BF-6488B0FCD43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1C9F36F-710E-31AF-7B0D-54F63A4E01D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B00F79C-ECB8-8876-7151-4CA6A4A12569}"/>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5" name="フッター プレースホルダー 4">
            <a:extLst>
              <a:ext uri="{FF2B5EF4-FFF2-40B4-BE49-F238E27FC236}">
                <a16:creationId xmlns:a16="http://schemas.microsoft.com/office/drawing/2014/main" id="{6C9E1C04-7EC4-A413-5E85-E18FE1EA5AB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4A3E4A-3046-57E7-209B-AFF2E38DCC88}"/>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023210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CD7690-3D64-4CBA-C3F0-5D24E47325C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07C076D-17A2-AF1C-F3BB-FE376FB71B5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BEBEB59-79B6-62D6-EF21-911E922ABA2D}"/>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5" name="フッター プレースホルダー 4">
            <a:extLst>
              <a:ext uri="{FF2B5EF4-FFF2-40B4-BE49-F238E27FC236}">
                <a16:creationId xmlns:a16="http://schemas.microsoft.com/office/drawing/2014/main" id="{81D0CC57-BA3A-6AB7-59F0-8CE7C26E00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F3D9C6F-DD51-9AEE-C887-514C44F4C1BF}"/>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593878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A8F6AE-5A11-D0F2-D26D-5E1BBEF88C7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1CFDE8-CC81-38B1-1706-4AB44929C5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AE8FD12-8109-B7AA-DACC-89F1643A706D}"/>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5" name="フッター プレースホルダー 4">
            <a:extLst>
              <a:ext uri="{FF2B5EF4-FFF2-40B4-BE49-F238E27FC236}">
                <a16:creationId xmlns:a16="http://schemas.microsoft.com/office/drawing/2014/main" id="{8B5E80D6-B463-21C1-564D-FDEEFDB59D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9B27558-93BB-6693-CC2D-25A82D9F8200}"/>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3684593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790859-813D-C347-89DA-CE1CEDCC66A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4AEDC04-EF8C-B27E-FE45-1818AE83414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9CAC13E-7FD8-B91D-8E3C-CEC5EAD1AB7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D1F7C60-A03D-C236-FD67-D076E5157794}"/>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6" name="フッター プレースホルダー 5">
            <a:extLst>
              <a:ext uri="{FF2B5EF4-FFF2-40B4-BE49-F238E27FC236}">
                <a16:creationId xmlns:a16="http://schemas.microsoft.com/office/drawing/2014/main" id="{0A177E91-E367-A6B6-256B-4746A8603F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9D9ADCD-5885-7BDA-8314-CA4E7C013225}"/>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383242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07B5F4-C34E-0AC4-AB44-CA5D3DEC1CA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D06CB68-E1EB-86AA-DC26-635C599C6B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EF7B09F-0E32-5939-DAA5-1A5BEC96C8F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49E01BB-CF8B-26D0-F322-389EF406AF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C59F61A-3CFF-83D7-6FB8-D5CAACDDFF4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69EBE43-E12C-56E5-80BA-54E0854B5AB5}"/>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8" name="フッター プレースホルダー 7">
            <a:extLst>
              <a:ext uri="{FF2B5EF4-FFF2-40B4-BE49-F238E27FC236}">
                <a16:creationId xmlns:a16="http://schemas.microsoft.com/office/drawing/2014/main" id="{2228FFA2-8570-C363-A88F-21C3B41BDA4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65F6D07-C3A6-F1E2-D864-16513CD4680E}"/>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593766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E5DFCD-A53F-A24C-0F48-04E1C7BF582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2EA066B-2650-59E6-A8B8-D8579B1E3483}"/>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4" name="フッター プレースホルダー 3">
            <a:extLst>
              <a:ext uri="{FF2B5EF4-FFF2-40B4-BE49-F238E27FC236}">
                <a16:creationId xmlns:a16="http://schemas.microsoft.com/office/drawing/2014/main" id="{BE6FE625-57B4-C51A-0BE0-ABBCB1EDE13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CAF4D52-1063-AC92-BE6A-077C364B3872}"/>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420800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2C496F1-3398-0C83-533F-5E07A7D80A83}"/>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3" name="フッター プレースホルダー 2">
            <a:extLst>
              <a:ext uri="{FF2B5EF4-FFF2-40B4-BE49-F238E27FC236}">
                <a16:creationId xmlns:a16="http://schemas.microsoft.com/office/drawing/2014/main" id="{D61D3224-99AB-561F-00E2-6C66AA723D8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9765327-8CC6-2C7C-DDEE-EA2BA637773E}"/>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491549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55B070-0E54-2998-A5EB-227B80BCA69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2A449D3-681E-CA0A-5464-E35F99340B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7AC362C-216F-6C8D-4334-06F2D2821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4385618-22ED-7D8A-83F8-EE9DEABDEB13}"/>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6" name="フッター プレースホルダー 5">
            <a:extLst>
              <a:ext uri="{FF2B5EF4-FFF2-40B4-BE49-F238E27FC236}">
                <a16:creationId xmlns:a16="http://schemas.microsoft.com/office/drawing/2014/main" id="{73CB4BD5-91ED-8206-C97E-E4542C71EA9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352C3AC-3C13-3642-9386-8E8638B19818}"/>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113422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710F42-46E4-9498-B4CA-0A8BCA64A51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E16DD36-C8F7-7B33-F430-BBBAFD227C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247F056-B037-14B7-DC8B-336A98E9A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696CBD9-60F4-CEE6-DA80-88D55E1476CC}"/>
              </a:ext>
            </a:extLst>
          </p:cNvPr>
          <p:cNvSpPr>
            <a:spLocks noGrp="1"/>
          </p:cNvSpPr>
          <p:nvPr>
            <p:ph type="dt" sz="half" idx="10"/>
          </p:nvPr>
        </p:nvSpPr>
        <p:spPr/>
        <p:txBody>
          <a:bodyPr/>
          <a:lstStyle/>
          <a:p>
            <a:fld id="{D1B3B32B-3649-4657-9C18-313958568760}" type="datetimeFigureOut">
              <a:rPr kumimoji="1" lang="ja-JP" altLang="en-US" smtClean="0"/>
              <a:t>2024/10/30</a:t>
            </a:fld>
            <a:endParaRPr kumimoji="1" lang="ja-JP" altLang="en-US"/>
          </a:p>
        </p:txBody>
      </p:sp>
      <p:sp>
        <p:nvSpPr>
          <p:cNvPr id="6" name="フッター プレースホルダー 5">
            <a:extLst>
              <a:ext uri="{FF2B5EF4-FFF2-40B4-BE49-F238E27FC236}">
                <a16:creationId xmlns:a16="http://schemas.microsoft.com/office/drawing/2014/main" id="{29D11CB5-476B-C18B-3944-6652ADE28D0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A79B33F-04E6-6147-3866-6FA8F82BAA83}"/>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3429539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EA74BB0-E652-C897-EE83-47B3F05F77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3AB3AED-52F9-1587-B9AE-CA319453ED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BEDA5EC-CCAC-2FD3-ABF6-61F54B5985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B3B32B-3649-4657-9C18-313958568760}" type="datetimeFigureOut">
              <a:rPr kumimoji="1" lang="ja-JP" altLang="en-US" smtClean="0"/>
              <a:t>2024/10/30</a:t>
            </a:fld>
            <a:endParaRPr kumimoji="1" lang="ja-JP" altLang="en-US"/>
          </a:p>
        </p:txBody>
      </p:sp>
      <p:sp>
        <p:nvSpPr>
          <p:cNvPr id="5" name="フッター プレースホルダー 4">
            <a:extLst>
              <a:ext uri="{FF2B5EF4-FFF2-40B4-BE49-F238E27FC236}">
                <a16:creationId xmlns:a16="http://schemas.microsoft.com/office/drawing/2014/main" id="{1C1A7324-9172-40AB-9C41-64662B006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701E706-42E8-6E2A-121D-C569BBC86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548276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背景パターン&#10;&#10;自動的に生成された説明">
            <a:extLst>
              <a:ext uri="{FF2B5EF4-FFF2-40B4-BE49-F238E27FC236}">
                <a16:creationId xmlns:a16="http://schemas.microsoft.com/office/drawing/2014/main" id="{71EB17B1-7DE0-3CC7-79D1-DFADCDF83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4" name="テキスト ボックス 3">
            <a:extLst>
              <a:ext uri="{FF2B5EF4-FFF2-40B4-BE49-F238E27FC236}">
                <a16:creationId xmlns:a16="http://schemas.microsoft.com/office/drawing/2014/main" id="{D3DC5F98-1572-FBF2-14F3-FE63FDD308B0}"/>
              </a:ext>
            </a:extLst>
          </p:cNvPr>
          <p:cNvSpPr txBox="1"/>
          <p:nvPr/>
        </p:nvSpPr>
        <p:spPr>
          <a:xfrm>
            <a:off x="1390357" y="1182549"/>
            <a:ext cx="9411286" cy="1862048"/>
          </a:xfrm>
          <a:prstGeom prst="rect">
            <a:avLst/>
          </a:prstGeom>
          <a:noFill/>
        </p:spPr>
        <p:txBody>
          <a:bodyPr wrap="square" rtlCol="0">
            <a:spAutoFit/>
          </a:bodyPr>
          <a:lstStyle/>
          <a:p>
            <a:pPr algn="ctr"/>
            <a:r>
              <a:rPr kumimoji="1" lang="ja-JP" altLang="en-US" sz="115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食べ物クイズ　</a:t>
            </a:r>
          </a:p>
        </p:txBody>
      </p:sp>
      <p:sp>
        <p:nvSpPr>
          <p:cNvPr id="7" name="テキスト ボックス 6">
            <a:extLst>
              <a:ext uri="{FF2B5EF4-FFF2-40B4-BE49-F238E27FC236}">
                <a16:creationId xmlns:a16="http://schemas.microsoft.com/office/drawing/2014/main" id="{EAE00E61-B96A-6BA5-BEF9-90425178C530}"/>
              </a:ext>
            </a:extLst>
          </p:cNvPr>
          <p:cNvSpPr txBox="1"/>
          <p:nvPr/>
        </p:nvSpPr>
        <p:spPr>
          <a:xfrm>
            <a:off x="3882684" y="3428682"/>
            <a:ext cx="8065476" cy="769441"/>
          </a:xfrm>
          <a:prstGeom prst="rect">
            <a:avLst/>
          </a:prstGeom>
          <a:noFill/>
        </p:spPr>
        <p:txBody>
          <a:bodyPr wrap="square" rtlCol="0">
            <a:spAutoFit/>
          </a:bodyPr>
          <a:lstStyle/>
          <a:p>
            <a:pPr algn="ctr"/>
            <a:r>
              <a:rPr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～からだ・健康編～</a:t>
            </a:r>
            <a:r>
              <a:rPr lang="ja-JP" altLang="en-US" sz="4400" b="1">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（全５問</a:t>
            </a:r>
            <a:r>
              <a:rPr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a:t>
            </a:r>
            <a:r>
              <a:rPr kumimoji="1"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　</a:t>
            </a:r>
          </a:p>
        </p:txBody>
      </p:sp>
      <p:pic>
        <p:nvPicPr>
          <p:cNvPr id="1026" name="Picture 2" descr="元気な心臓のキャラクター">
            <a:extLst>
              <a:ext uri="{FF2B5EF4-FFF2-40B4-BE49-F238E27FC236}">
                <a16:creationId xmlns:a16="http://schemas.microsoft.com/office/drawing/2014/main" id="{E01C0912-C825-D65B-6111-6C19EDF06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822" y="3172819"/>
            <a:ext cx="3218370" cy="2655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187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95021-76AF-F19B-00A6-32E62BF02672}"/>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468EE2D1-DD9C-B931-A37E-E103701725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F028D0A7-6693-1A0D-DCD5-94E7962C965A}"/>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第５問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81E42778-5D82-97A8-4E4A-4C2EEA2A8497}"/>
              </a:ext>
            </a:extLst>
          </p:cNvPr>
          <p:cNvSpPr txBox="1"/>
          <p:nvPr/>
        </p:nvSpPr>
        <p:spPr>
          <a:xfrm>
            <a:off x="626471" y="1398505"/>
            <a:ext cx="11224066" cy="58477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日本人が毎日食べると良いものを表す言葉は何でしょう？</a:t>
            </a:r>
          </a:p>
        </p:txBody>
      </p:sp>
      <p:sp>
        <p:nvSpPr>
          <p:cNvPr id="5" name="テキスト ボックス 4">
            <a:extLst>
              <a:ext uri="{FF2B5EF4-FFF2-40B4-BE49-F238E27FC236}">
                <a16:creationId xmlns:a16="http://schemas.microsoft.com/office/drawing/2014/main" id="{11F62176-2433-1932-7C43-52B647A7E408}"/>
              </a:ext>
            </a:extLst>
          </p:cNvPr>
          <p:cNvSpPr txBox="1"/>
          <p:nvPr/>
        </p:nvSpPr>
        <p:spPr>
          <a:xfrm>
            <a:off x="3043677" y="2654424"/>
            <a:ext cx="6670339" cy="2862322"/>
          </a:xfrm>
          <a:prstGeom prst="rect">
            <a:avLst/>
          </a:prstGeom>
          <a:noFill/>
        </p:spPr>
        <p:txBody>
          <a:bodyPr wrap="square" rtlCol="0">
            <a:spAutoFit/>
          </a:bodyPr>
          <a:lstStyle/>
          <a:p>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①卑弥呼の歯がい～ぜ</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②おかあさんやすめ</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③まごは（わ）やさしい</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3918937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8CABE-E2AF-E732-4AAE-65CD7DFA6F61}"/>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B940FEDD-F4FF-D272-65C0-A34346E3D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AB4D33D3-C45B-57E5-4CAC-D4529824604D}"/>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0E896960-21D0-32C8-1489-871925A2CE8C}"/>
              </a:ext>
            </a:extLst>
          </p:cNvPr>
          <p:cNvSpPr txBox="1"/>
          <p:nvPr/>
        </p:nvSpPr>
        <p:spPr>
          <a:xfrm>
            <a:off x="567396" y="1507997"/>
            <a:ext cx="11057206" cy="3345358"/>
          </a:xfrm>
          <a:prstGeom prst="rect">
            <a:avLst/>
          </a:prstGeom>
          <a:noFill/>
        </p:spPr>
        <p:txBody>
          <a:bodyPr wrap="square" rtlCol="0">
            <a:noAutofit/>
          </a:bodyPr>
          <a:lstStyle/>
          <a:p>
            <a:pPr>
              <a:lnSpc>
                <a:spcPts val="4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まめ、ごま、わかめ（海藻）、やさい、さかな、しいたけ（きのこ）、いも類、を毎日の食事にとりいれるといいですよ。という言葉です。</a:t>
            </a:r>
            <a:endPar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「ひみこのはがい～ぜ」は、よくかむことが良いという言葉です。</a:t>
            </a:r>
            <a:endParaRPr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かあさんやすめ」は、子どもたちが好きなもので、毎日食べるのはあまり良くないとされています。オムレツ、カレーライス、アイスクリーム、サンドイッチ、やきそば、スパゲッティ、目玉焼きという食べ物です。</a:t>
            </a:r>
            <a:endPar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6" name="Picture 2">
            <a:extLst>
              <a:ext uri="{FF2B5EF4-FFF2-40B4-BE49-F238E27FC236}">
                <a16:creationId xmlns:a16="http://schemas.microsoft.com/office/drawing/2014/main" id="{D6B515D5-E43B-FD8A-B299-4D002FDA5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995" y="4505445"/>
            <a:ext cx="2946009" cy="2010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170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EC830-66C0-F2A2-06BC-CBFFC5040555}"/>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5DA76053-DC60-B4AF-C628-ED3371A09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E40D152D-E275-6AC3-275C-F0F704BB6A52}"/>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第６問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A4D97EBA-6983-F13B-5E09-7119715A13BA}"/>
              </a:ext>
            </a:extLst>
          </p:cNvPr>
          <p:cNvSpPr txBox="1"/>
          <p:nvPr/>
        </p:nvSpPr>
        <p:spPr>
          <a:xfrm>
            <a:off x="483967" y="1341254"/>
            <a:ext cx="11224066" cy="1815882"/>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かぜやインフルエンザ、ノロウイルスの予防には手洗いがとても</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有効です。病院の看護師さんは手洗いを１日に３０回近く行い、</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とくに冬は念入りにしていますがそんな看護師さんでも気を付けないと洗い残してしまう部分があります。それは、手のどこでしょう？</a:t>
            </a:r>
          </a:p>
        </p:txBody>
      </p:sp>
      <p:sp>
        <p:nvSpPr>
          <p:cNvPr id="5" name="テキスト ボックス 4">
            <a:extLst>
              <a:ext uri="{FF2B5EF4-FFF2-40B4-BE49-F238E27FC236}">
                <a16:creationId xmlns:a16="http://schemas.microsoft.com/office/drawing/2014/main" id="{2B17356C-8BAE-FCD0-3032-9ABF925643C6}"/>
              </a:ext>
            </a:extLst>
          </p:cNvPr>
          <p:cNvSpPr txBox="1"/>
          <p:nvPr/>
        </p:nvSpPr>
        <p:spPr>
          <a:xfrm>
            <a:off x="2030682" y="3480771"/>
            <a:ext cx="9369630" cy="523220"/>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①手の甲　　　</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②手のひら　　　　③指先</a:t>
            </a:r>
            <a:endPar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6" name="Picture 2">
            <a:extLst>
              <a:ext uri="{FF2B5EF4-FFF2-40B4-BE49-F238E27FC236}">
                <a16:creationId xmlns:a16="http://schemas.microsoft.com/office/drawing/2014/main" id="{9E32B076-C737-B687-6166-EAE11CA64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4662" y="4003991"/>
            <a:ext cx="2536079" cy="19789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BB6E6D0-412D-D95F-0489-FF9169654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6903" y="4068329"/>
            <a:ext cx="2194415" cy="20272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AC7E6C6-0D06-4E27-54FF-80EE560D9C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1566" y="4068329"/>
            <a:ext cx="2536079" cy="203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169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CB5E7-A8F6-6274-E172-579FDB56C36F}"/>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999B5DE1-AF7A-FF05-28CD-AA35FAEA36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3DE43612-B7C0-D65C-9872-6580EE87126D}"/>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59EFC4DA-E2E8-98B8-A7A2-37F8E5D48B39}"/>
              </a:ext>
            </a:extLst>
          </p:cNvPr>
          <p:cNvSpPr txBox="1"/>
          <p:nvPr/>
        </p:nvSpPr>
        <p:spPr>
          <a:xfrm>
            <a:off x="567396" y="1507996"/>
            <a:ext cx="11057206" cy="3387561"/>
          </a:xfrm>
          <a:prstGeom prst="rect">
            <a:avLst/>
          </a:prstGeom>
          <a:noFill/>
        </p:spPr>
        <p:txBody>
          <a:bodyPr wrap="square" rtlCol="0">
            <a:noAutofit/>
          </a:bodyPr>
          <a:lstStyle/>
          <a:p>
            <a:pPr>
              <a:lnSpc>
                <a:spcPts val="4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看護師さんに目隠しをして行った海外の研究では、指先や指の間が最も洗い残しが多く、また親指付近や手首にも洗い残しが多かったそうです。この傾向は大人も子どもも同じだそうです。また、つめが伸びていると細菌やウイルスを洗い流した水がつめの間にたまってしまうことも</a:t>
            </a:r>
            <a:r>
              <a:rPr kumimoji="1" lang="ja-JP" altLang="en-US" sz="240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あります。手洗い</a:t>
            </a: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はきちんとしましょう。</a:t>
            </a:r>
            <a:endPar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3074" name="Picture 2">
            <a:extLst>
              <a:ext uri="{FF2B5EF4-FFF2-40B4-BE49-F238E27FC236}">
                <a16:creationId xmlns:a16="http://schemas.microsoft.com/office/drawing/2014/main" id="{58BAE011-E4F6-5156-15DC-3F69031B6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209" y="3577589"/>
            <a:ext cx="2635935" cy="2635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825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8DD4B-A05A-7E60-9187-D0F9D47CB22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BAC64EAB-5C62-EE0E-1BF3-CECB6A67F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898" y="-27585"/>
            <a:ext cx="12712504" cy="6961543"/>
          </a:xfrm>
          <a:prstGeom prst="rect">
            <a:avLst/>
          </a:prstGeom>
        </p:spPr>
      </p:pic>
      <p:sp>
        <p:nvSpPr>
          <p:cNvPr id="2" name="テキスト ボックス 1">
            <a:extLst>
              <a:ext uri="{FF2B5EF4-FFF2-40B4-BE49-F238E27FC236}">
                <a16:creationId xmlns:a16="http://schemas.microsoft.com/office/drawing/2014/main" id="{656FF645-A591-1D9F-B17D-EC0FC12AE816}"/>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第１問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ACFA7C0C-028D-6E4B-181A-55ED743A9383}"/>
              </a:ext>
            </a:extLst>
          </p:cNvPr>
          <p:cNvSpPr txBox="1"/>
          <p:nvPr/>
        </p:nvSpPr>
        <p:spPr>
          <a:xfrm>
            <a:off x="1413803" y="1447328"/>
            <a:ext cx="9364394" cy="1077218"/>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「〇寝〇起き朝ごはん」という言葉があります。</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〇に入る漢字はどれでしょう？</a:t>
            </a:r>
          </a:p>
        </p:txBody>
      </p:sp>
      <p:sp>
        <p:nvSpPr>
          <p:cNvPr id="6" name="テキスト ボックス 5">
            <a:extLst>
              <a:ext uri="{FF2B5EF4-FFF2-40B4-BE49-F238E27FC236}">
                <a16:creationId xmlns:a16="http://schemas.microsoft.com/office/drawing/2014/main" id="{6CC2B24F-3490-0FA4-2BF1-D3C9D8BE4F77}"/>
              </a:ext>
            </a:extLst>
          </p:cNvPr>
          <p:cNvSpPr txBox="1"/>
          <p:nvPr/>
        </p:nvSpPr>
        <p:spPr>
          <a:xfrm>
            <a:off x="4980204" y="2803262"/>
            <a:ext cx="2231591" cy="3170099"/>
          </a:xfrm>
          <a:prstGeom prst="rect">
            <a:avLst/>
          </a:prstGeom>
          <a:noFill/>
        </p:spPr>
        <p:txBody>
          <a:bodyPr wrap="square" rtlCol="0">
            <a:spAutoFit/>
          </a:bodyPr>
          <a:lstStyle/>
          <a:p>
            <a:pPr algn="ctr"/>
            <a:r>
              <a:rPr kumimoji="1" lang="ja-JP" altLang="en-US"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①早</a:t>
            </a:r>
            <a:endParaRPr lang="en-US" altLang="ja-JP"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②遅</a:t>
            </a:r>
            <a:endParaRPr lang="en-US" altLang="ja-JP"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③昼</a:t>
            </a:r>
            <a:endParaRPr kumimoji="1" lang="ja-JP" altLang="en-US"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6" name="Picture 2" descr="頭にクエスチョンマークを浮かべた人のイラスト（女性）">
            <a:extLst>
              <a:ext uri="{FF2B5EF4-FFF2-40B4-BE49-F238E27FC236}">
                <a16:creationId xmlns:a16="http://schemas.microsoft.com/office/drawing/2014/main" id="{0AD7D297-8722-8E9E-6FB4-665E0E38E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6542" y="3142209"/>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頭にクエスチョンマークを浮かべた人のイラスト（男性）">
            <a:extLst>
              <a:ext uri="{FF2B5EF4-FFF2-40B4-BE49-F238E27FC236}">
                <a16:creationId xmlns:a16="http://schemas.microsoft.com/office/drawing/2014/main" id="{DC35D572-D5E1-24EB-DE43-82F61EEB2D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3358" y="3142209"/>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524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FD1B6-4AA8-9244-4E99-7D89476ED179}"/>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5B46B542-048B-A182-8912-1448A3AFA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770DC86A-05A2-323D-9C11-3D0F9183037D}"/>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①　</a:t>
            </a:r>
          </a:p>
        </p:txBody>
      </p:sp>
      <p:sp>
        <p:nvSpPr>
          <p:cNvPr id="11" name="テキスト ボックス 10">
            <a:extLst>
              <a:ext uri="{FF2B5EF4-FFF2-40B4-BE49-F238E27FC236}">
                <a16:creationId xmlns:a16="http://schemas.microsoft.com/office/drawing/2014/main" id="{BDD3015F-C632-9E49-3BF4-5082B4244CB2}"/>
              </a:ext>
            </a:extLst>
          </p:cNvPr>
          <p:cNvSpPr txBox="1"/>
          <p:nvPr/>
        </p:nvSpPr>
        <p:spPr>
          <a:xfrm>
            <a:off x="567396" y="1820515"/>
            <a:ext cx="11057206" cy="2230981"/>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早寝早起き朝ごはんは、皆さんが健康に成長するために、とても必要なことです。夜に早く寝ると、朝も早く起きれます。そして、朝ごはんをしっかり食べて、太陽の光を浴びると、また、夜によく眠ることができます。生活リズムを整えることは、健康のために、</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と</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ても重要なことです。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9" name="図 8" descr="挿絵 が含まれている画像&#10;&#10;自動的に生成された説明">
            <a:extLst>
              <a:ext uri="{FF2B5EF4-FFF2-40B4-BE49-F238E27FC236}">
                <a16:creationId xmlns:a16="http://schemas.microsoft.com/office/drawing/2014/main" id="{9D0E7B04-0B68-067C-199D-22016B8A0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213" y="4401976"/>
            <a:ext cx="2537573" cy="1826981"/>
          </a:xfrm>
          <a:prstGeom prst="rect">
            <a:avLst/>
          </a:prstGeom>
        </p:spPr>
      </p:pic>
    </p:spTree>
    <p:extLst>
      <p:ext uri="{BB962C8B-B14F-4D97-AF65-F5344CB8AC3E}">
        <p14:creationId xmlns:p14="http://schemas.microsoft.com/office/powerpoint/2010/main" val="777734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518B80C6-B512-20AA-A6C9-C0A3DEEF6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D1CCEB00-0E2F-ED41-8C49-36CCF0BD896F}"/>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第２問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060D7697-F9CE-2805-6766-74A0E33726FC}"/>
              </a:ext>
            </a:extLst>
          </p:cNvPr>
          <p:cNvSpPr txBox="1"/>
          <p:nvPr/>
        </p:nvSpPr>
        <p:spPr>
          <a:xfrm>
            <a:off x="483967" y="1341254"/>
            <a:ext cx="11224066" cy="523220"/>
          </a:xfrm>
          <a:prstGeom prst="rect">
            <a:avLst/>
          </a:prstGeom>
          <a:noFill/>
        </p:spPr>
        <p:txBody>
          <a:bodyPr wrap="square" rtlCol="0">
            <a:spAutoFit/>
          </a:bodyPr>
          <a:lstStyle/>
          <a:p>
            <a:r>
              <a:rPr kumimoji="1" lang="ja-JP" altLang="en-US" sz="280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朝食を食べないとどうなるでしょう？　まちがいはどれ？</a:t>
            </a:r>
            <a:endPar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
        <p:nvSpPr>
          <p:cNvPr id="5" name="テキスト ボックス 4">
            <a:extLst>
              <a:ext uri="{FF2B5EF4-FFF2-40B4-BE49-F238E27FC236}">
                <a16:creationId xmlns:a16="http://schemas.microsoft.com/office/drawing/2014/main" id="{BA8B99A9-26F3-8478-0EC0-3F429E596657}"/>
              </a:ext>
            </a:extLst>
          </p:cNvPr>
          <p:cNvSpPr txBox="1"/>
          <p:nvPr/>
        </p:nvSpPr>
        <p:spPr>
          <a:xfrm>
            <a:off x="4171559" y="2258817"/>
            <a:ext cx="3848882" cy="3539430"/>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①記憶力が落ちる</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②便秘になりやすい</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③ダイエットになる</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④疲れやすい</a:t>
            </a:r>
          </a:p>
        </p:txBody>
      </p:sp>
    </p:spTree>
    <p:extLst>
      <p:ext uri="{BB962C8B-B14F-4D97-AF65-F5344CB8AC3E}">
        <p14:creationId xmlns:p14="http://schemas.microsoft.com/office/powerpoint/2010/main" val="1394210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15B6DD83-DC48-8A22-97B3-1CFA2AC4A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6EC71543-EFD5-F383-2CFB-1A7642A42A9F}"/>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FA3B974D-F949-D7CD-5C69-55AD89062F2D}"/>
              </a:ext>
            </a:extLst>
          </p:cNvPr>
          <p:cNvSpPr txBox="1"/>
          <p:nvPr/>
        </p:nvSpPr>
        <p:spPr>
          <a:xfrm>
            <a:off x="567396" y="1507996"/>
            <a:ext cx="11057206" cy="3373493"/>
          </a:xfrm>
          <a:prstGeom prst="rect">
            <a:avLst/>
          </a:prstGeom>
          <a:noFill/>
        </p:spPr>
        <p:txBody>
          <a:bodyPr wrap="square" rtlCol="0">
            <a:noAutofit/>
          </a:bodyPr>
          <a:lstStyle/>
          <a:p>
            <a:pPr>
              <a:lnSpc>
                <a:spcPts val="4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朝食をぬいた分、昼食の時お腹がすいていて、たっぷり食べてしまいます。</a:t>
            </a:r>
            <a:endPar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また、代謝が悪くなり、体脂肪をたくわえやすくなるので、ダイエットにはなりません。</a:t>
            </a:r>
            <a:endParaRPr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朝食は毎日食べましょう。朝食で不足するものは、昼食や夕食でおぎなってもいいですね。</a:t>
            </a:r>
            <a:endPar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6" name="Picture 2">
            <a:extLst>
              <a:ext uri="{FF2B5EF4-FFF2-40B4-BE49-F238E27FC236}">
                <a16:creationId xmlns:a16="http://schemas.microsoft.com/office/drawing/2014/main" id="{22005E78-3175-C732-53AE-B8C34B952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633" y="3630541"/>
            <a:ext cx="2468733" cy="250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258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101DE-6EE0-65E8-3470-A57D220F93F3}"/>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9025248F-102A-CEA4-A836-82D321EF2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0CC6286F-743A-38D3-E26F-0635C6CDEE44}"/>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第３問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753ABBCB-6FFE-6B4A-6BD2-60C3060CFC3B}"/>
              </a:ext>
            </a:extLst>
          </p:cNvPr>
          <p:cNvSpPr txBox="1"/>
          <p:nvPr/>
        </p:nvSpPr>
        <p:spPr>
          <a:xfrm>
            <a:off x="483967" y="1341254"/>
            <a:ext cx="11224066" cy="523220"/>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夏の食生活で気をつけたいことはどれでしょう？</a:t>
            </a:r>
          </a:p>
        </p:txBody>
      </p:sp>
      <p:sp>
        <p:nvSpPr>
          <p:cNvPr id="5" name="テキスト ボックス 4">
            <a:extLst>
              <a:ext uri="{FF2B5EF4-FFF2-40B4-BE49-F238E27FC236}">
                <a16:creationId xmlns:a16="http://schemas.microsoft.com/office/drawing/2014/main" id="{50670388-7D89-2F69-EA51-00AD0523A3C2}"/>
              </a:ext>
            </a:extLst>
          </p:cNvPr>
          <p:cNvSpPr txBox="1"/>
          <p:nvPr/>
        </p:nvSpPr>
        <p:spPr>
          <a:xfrm>
            <a:off x="3025042" y="2751186"/>
            <a:ext cx="6141916"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①甘いジュースを飲みすぎない</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②朝ごはんを毎日食べる</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③夏の野菜をたくさん食べる</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946102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B1E8F-12C5-30DB-58F9-312521DE3E63}"/>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357DE573-35D3-79E7-F449-40D1859F61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F140291A-5802-1C37-2775-F34563723797}"/>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全て　　</a:t>
            </a:r>
          </a:p>
        </p:txBody>
      </p:sp>
      <p:sp>
        <p:nvSpPr>
          <p:cNvPr id="11" name="テキスト ボックス 10">
            <a:extLst>
              <a:ext uri="{FF2B5EF4-FFF2-40B4-BE49-F238E27FC236}">
                <a16:creationId xmlns:a16="http://schemas.microsoft.com/office/drawing/2014/main" id="{D79823E8-DF8E-CB76-4337-B31C66E98ED9}"/>
              </a:ext>
            </a:extLst>
          </p:cNvPr>
          <p:cNvSpPr txBox="1"/>
          <p:nvPr/>
        </p:nvSpPr>
        <p:spPr>
          <a:xfrm>
            <a:off x="567396" y="1507997"/>
            <a:ext cx="11057206" cy="1502490"/>
          </a:xfrm>
          <a:prstGeom prst="rect">
            <a:avLst/>
          </a:prstGeom>
          <a:noFill/>
        </p:spPr>
        <p:txBody>
          <a:bodyPr wrap="square" rtlCol="0">
            <a:noAutofit/>
          </a:bodyPr>
          <a:lstStyle/>
          <a:p>
            <a:pPr>
              <a:lnSpc>
                <a:spcPts val="4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暑い夏を元気に過ごすために、大切なことがあります。それは、毎日同じような時刻に食事をとり、生活リズムを正しくすることです。</a:t>
            </a:r>
            <a:endPar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
        <p:nvSpPr>
          <p:cNvPr id="2" name="テキスト ボックス 1">
            <a:extLst>
              <a:ext uri="{FF2B5EF4-FFF2-40B4-BE49-F238E27FC236}">
                <a16:creationId xmlns:a16="http://schemas.microsoft.com/office/drawing/2014/main" id="{BAABADC6-5E13-CA84-A101-6F8677DAE3DD}"/>
              </a:ext>
            </a:extLst>
          </p:cNvPr>
          <p:cNvSpPr txBox="1"/>
          <p:nvPr/>
        </p:nvSpPr>
        <p:spPr>
          <a:xfrm>
            <a:off x="567396" y="2637693"/>
            <a:ext cx="11057206" cy="3453618"/>
          </a:xfrm>
          <a:prstGeom prst="rect">
            <a:avLst/>
          </a:prstGeom>
          <a:noFill/>
        </p:spPr>
        <p:txBody>
          <a:bodyPr wrap="square" rtlCol="0">
            <a:noAutofit/>
          </a:bodyPr>
          <a:lstStyle/>
          <a:p>
            <a:pPr>
              <a:lnSpc>
                <a:spcPts val="3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元気に過ごすためには</a:t>
            </a:r>
            <a:r>
              <a:rPr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endPar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3000"/>
              </a:lnSpc>
            </a:pPr>
            <a:r>
              <a:rPr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・主食・主菜・副菜をそろえましょう</a:t>
            </a:r>
            <a:endParaRPr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3000"/>
              </a:lnSpc>
            </a:pPr>
            <a:r>
              <a:rPr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・冷たいもののとり過ぎに注意しましょう</a:t>
            </a:r>
            <a:endParaRPr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3000"/>
              </a:lnSpc>
            </a:pPr>
            <a:r>
              <a:rPr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・朝ごはんをしっかり食べましょう</a:t>
            </a:r>
            <a:endParaRPr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3000"/>
              </a:lnSpc>
            </a:pPr>
            <a:r>
              <a:rPr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・クエン酸で食欲アップ</a:t>
            </a:r>
            <a:endParaRPr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3000"/>
              </a:lnSpc>
            </a:pPr>
            <a:r>
              <a:rPr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生活リズムを整えましょう</a:t>
            </a:r>
            <a:endPar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3000"/>
              </a:lnSpc>
            </a:pPr>
            <a:r>
              <a:rPr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疲労回復にはビタミンＢ</a:t>
            </a:r>
            <a:r>
              <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a:t>
            </a:r>
            <a:r>
              <a:rPr kumimoji="1" lang="ja-JP" altLang="en-US" sz="240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をとりましょう</a:t>
            </a:r>
            <a:endPar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3000"/>
              </a:lnSpc>
            </a:pPr>
            <a:r>
              <a:rPr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水分をしっかりとりましょう</a:t>
            </a:r>
            <a:endPar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3000"/>
              </a:lnSpc>
            </a:pPr>
            <a:r>
              <a:rPr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夏野菜をたっぷりとりましょう</a:t>
            </a:r>
            <a:endPar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050" name="Picture 2">
            <a:extLst>
              <a:ext uri="{FF2B5EF4-FFF2-40B4-BE49-F238E27FC236}">
                <a16:creationId xmlns:a16="http://schemas.microsoft.com/office/drawing/2014/main" id="{BF65A0B3-BDEF-0BD9-513F-7F41FD551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5625" y="2750836"/>
            <a:ext cx="3917852" cy="322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345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D2C5D-BFEC-F210-94CE-1A6914343EA6}"/>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4CF25136-B8D3-42D6-6724-71EFC872D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8BB1E4E1-F3F7-E434-2C07-22254DB5223B}"/>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第４問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5806C0C1-F9D3-6020-36ED-DE808BB48620}"/>
              </a:ext>
            </a:extLst>
          </p:cNvPr>
          <p:cNvSpPr txBox="1"/>
          <p:nvPr/>
        </p:nvSpPr>
        <p:spPr>
          <a:xfrm>
            <a:off x="483967" y="1341254"/>
            <a:ext cx="11224066" cy="523220"/>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健康の３原則は、</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栄養</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運動</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ともうひとつは何でしょう？</a:t>
            </a:r>
          </a:p>
        </p:txBody>
      </p:sp>
      <p:sp>
        <p:nvSpPr>
          <p:cNvPr id="5" name="テキスト ボックス 4">
            <a:extLst>
              <a:ext uri="{FF2B5EF4-FFF2-40B4-BE49-F238E27FC236}">
                <a16:creationId xmlns:a16="http://schemas.microsoft.com/office/drawing/2014/main" id="{362D1C0A-2862-8DD9-3A28-FF7D07392C60}"/>
              </a:ext>
            </a:extLst>
          </p:cNvPr>
          <p:cNvSpPr txBox="1"/>
          <p:nvPr/>
        </p:nvSpPr>
        <p:spPr>
          <a:xfrm>
            <a:off x="4615619" y="2706323"/>
            <a:ext cx="2960762"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①遊び</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a:t>
            </a:r>
            <a:r>
              <a:rPr lang="zh-TW"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休養（睡眠）</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③学習</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2371055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4579F-BEEF-47CB-E047-C4C2E06CA29A}"/>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AC0944EB-933F-F02E-6802-6E979EF9A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726B8374-FAC5-E455-7684-121B6C35D346}"/>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②　　</a:t>
            </a:r>
          </a:p>
        </p:txBody>
      </p:sp>
      <p:sp>
        <p:nvSpPr>
          <p:cNvPr id="11" name="テキスト ボックス 10">
            <a:extLst>
              <a:ext uri="{FF2B5EF4-FFF2-40B4-BE49-F238E27FC236}">
                <a16:creationId xmlns:a16="http://schemas.microsoft.com/office/drawing/2014/main" id="{01160E53-961B-CA38-06F3-9B6B23560AF1}"/>
              </a:ext>
            </a:extLst>
          </p:cNvPr>
          <p:cNvSpPr txBox="1"/>
          <p:nvPr/>
        </p:nvSpPr>
        <p:spPr>
          <a:xfrm>
            <a:off x="567396" y="1507996"/>
            <a:ext cx="11057206" cy="2824853"/>
          </a:xfrm>
          <a:prstGeom prst="rect">
            <a:avLst/>
          </a:prstGeom>
          <a:noFill/>
        </p:spPr>
        <p:txBody>
          <a:bodyPr wrap="square" rtlCol="0">
            <a:noAutofit/>
          </a:bodyPr>
          <a:lstStyle/>
          <a:p>
            <a:pPr>
              <a:lnSpc>
                <a:spcPts val="4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私たちの体は、１日２４時間という自然のリズムに合わせて動いています。</a:t>
            </a:r>
            <a:endPar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昼間の明るい時間は活動モード、夜は休息モードが働いて眠くなります。</a:t>
            </a:r>
            <a:endParaRPr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眠っている間は、体の動きを調整する物質が出たり、成長ホルモンが骨を成長させるなど、体にとっては大切な時間です。バランスのよい食事、適度な運動を心がけ、しっかり休んで、元気に毎日を過ごしましょう。</a:t>
            </a:r>
            <a:endPar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6" name="Picture 2">
            <a:extLst>
              <a:ext uri="{FF2B5EF4-FFF2-40B4-BE49-F238E27FC236}">
                <a16:creationId xmlns:a16="http://schemas.microsoft.com/office/drawing/2014/main" id="{569B5AED-CE92-4A03-E337-E28707E1C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385" y="4034409"/>
            <a:ext cx="2419227" cy="2222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85681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692</TotalTime>
  <Words>749</Words>
  <Application>Microsoft Office PowerPoint</Application>
  <PresentationFormat>ワイド画面</PresentationFormat>
  <Paragraphs>72</Paragraphs>
  <Slides>13</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13</vt:i4>
      </vt:variant>
    </vt:vector>
  </HeadingPairs>
  <TitlesOfParts>
    <vt:vector size="18" baseType="lpstr">
      <vt:lpstr>HGS創英角ﾎﾟｯﾌﾟ体</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SHOKUIKU3</dc:creator>
  <cp:lastModifiedBy>SHOKUIKU3</cp:lastModifiedBy>
  <cp:revision>33</cp:revision>
  <dcterms:created xsi:type="dcterms:W3CDTF">2024-02-13T02:30:19Z</dcterms:created>
  <dcterms:modified xsi:type="dcterms:W3CDTF">2024-10-30T07:13:18Z</dcterms:modified>
</cp:coreProperties>
</file>