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72" r:id="rId6"/>
    <p:sldId id="273" r:id="rId7"/>
    <p:sldId id="274" r:id="rId8"/>
    <p:sldId id="275" r:id="rId9"/>
    <p:sldId id="276"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236BA0-DADA-BD53-159D-6FE4CCCB938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4A4D7B-A515-C60B-C5C4-634ACC20B5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2C28DF8-481B-A1F2-CB43-2099AE7A27F1}"/>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9D12444D-D38B-4BDF-6751-25511A961D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CE4639-1DC3-1D00-ED3C-ED26DD129038}"/>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339566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73B109-404C-BCEA-69CD-CA00C4C0A29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8967F7-2B4F-8AB8-F848-B11961A8986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34B0F7-B181-FD0F-A915-55C0F4621B8D}"/>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B24367AB-AAAF-4CE1-3B5D-F763A286CF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8630A3-1CBF-1251-F5AD-02D9110025DE}"/>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263893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CE2D974-0743-624B-DEAF-875213F5F35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807D1B-08F7-3658-443B-918A5AFA9C0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9A4B7F-F7D9-6886-6942-92A62D884F50}"/>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5E146A0D-0A35-70DB-8DF8-C9FC626DC5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6BE7AA-A90C-E325-AC50-A33C19C33227}"/>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76155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870C80-8209-E524-C182-46CA12CE62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BBBCE7-D8B8-3B80-CC61-31C24BB65A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4715F3-3D5A-A6CD-AD75-19F21698E208}"/>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EB090DF6-A2E4-2365-9ED0-F7AAA61B93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7EA1E5-F831-9CC9-125F-E59A77848935}"/>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249421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BF3420-629F-7883-5500-557D2BA0C85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053511-B483-2D00-8F16-58434A12DF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A6A24D-DC6E-8BA8-B9C1-889C37812558}"/>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6D253E04-252E-5019-2DE3-467D7B9E21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B30B0F-AC5E-19B4-E36A-40F3307E5DC3}"/>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210213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4565FB-4807-5240-2A8B-19AC201C72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D9FE9A-6C6C-DFDC-C0CF-A954D2AF6C4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C4FC2B-9AF1-2AAB-77AA-C18F0F3E323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9AC43E-9F4C-4E35-936D-B36E43EC81C8}"/>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B0FA1A02-04F1-9983-E3F1-34E56EB6DA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8ED97C-8AA0-A5A6-2F49-6D42E2A90A58}"/>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404907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EB4949-4E18-F4B7-C63E-5695AC91FDC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909E8F-7CCE-5E5C-6068-E080AEF536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83DAF75-A643-767B-CE50-0B7730A47EA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F4AEC88-1883-77EA-0F87-8AF0ACEC8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29023F9-7A8D-520A-F23B-0CB1A9700BE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825664-DA24-C3C3-80E3-25775BD4D366}"/>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8" name="フッター プレースホルダー 7">
            <a:extLst>
              <a:ext uri="{FF2B5EF4-FFF2-40B4-BE49-F238E27FC236}">
                <a16:creationId xmlns:a16="http://schemas.microsoft.com/office/drawing/2014/main" id="{AB0F23C6-1C97-03EB-824B-95C4FF8237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1F2579E-0B2A-998E-1ECA-B557DDDBF2BE}"/>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156141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19F0F-DE3E-6169-12E0-4F9EA6C50A8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CC99538-B13D-BC17-BF07-0CCDB91BEE32}"/>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4" name="フッター プレースホルダー 3">
            <a:extLst>
              <a:ext uri="{FF2B5EF4-FFF2-40B4-BE49-F238E27FC236}">
                <a16:creationId xmlns:a16="http://schemas.microsoft.com/office/drawing/2014/main" id="{8BA76F41-1438-5931-902A-B719ECFF298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3EE90AE-233A-963C-2D6C-B9C25A2CE0F3}"/>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156362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09C2A81-26DE-A513-84C7-A2BB5B77841A}"/>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3" name="フッター プレースホルダー 2">
            <a:extLst>
              <a:ext uri="{FF2B5EF4-FFF2-40B4-BE49-F238E27FC236}">
                <a16:creationId xmlns:a16="http://schemas.microsoft.com/office/drawing/2014/main" id="{6206858E-6C5A-482D-5A14-A373A3A6C4A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F004F3D-8A5A-AD40-A50A-071AC1214699}"/>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64237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F5C00-E81C-8E21-2F47-F909179F9F9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72C4C1-989C-51C0-72C6-8CA27C4F9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218D56E-E3F7-B26C-31CB-4DF2F7159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78AC22-5712-00B9-BD6F-67792EFBBA2D}"/>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C6EA4F86-7002-2349-DFBF-CD06938194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DEAE63-FC51-52A2-54AB-BBD64E9A6A05}"/>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26551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B4616C-3188-006C-17BB-C63235B06A6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D2B05A6-9A9A-8F76-B948-48509786E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C5BA5A-F14F-D8CC-9236-768BACBA8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6F14EC1-B5F0-2256-BBC1-6F0DF2D815E3}"/>
              </a:ext>
            </a:extLst>
          </p:cNvPr>
          <p:cNvSpPr>
            <a:spLocks noGrp="1"/>
          </p:cNvSpPr>
          <p:nvPr>
            <p:ph type="dt" sz="half" idx="10"/>
          </p:nvPr>
        </p:nvSpPr>
        <p:spPr/>
        <p:txBody>
          <a:bodyPr/>
          <a:lstStyle/>
          <a:p>
            <a:fld id="{B63ACAE5-6BB9-4EDD-9608-FB3D60DBB71A}"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74C39423-9A92-0FA8-B706-C4ECF350BA0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19B9319-8792-7BCD-C2E8-1F59B84B9B5D}"/>
              </a:ext>
            </a:extLst>
          </p:cNvPr>
          <p:cNvSpPr>
            <a:spLocks noGrp="1"/>
          </p:cNvSpPr>
          <p:nvPr>
            <p:ph type="sldNum" sz="quarter" idx="12"/>
          </p:nvPr>
        </p:nvSpPr>
        <p:spPr/>
        <p:txBody>
          <a:body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327137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79D51B-E517-AB72-C26E-F2F9E7436E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A03D99-4886-6740-1898-690AB9DD3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F8000E-7F83-AAC9-E565-E9108893D7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3ACAE5-6BB9-4EDD-9608-FB3D60DBB71A}"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EAD39CEB-8336-62C3-08F4-D9EF3E4A0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6147338-2657-7A91-031C-3ACB17B82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AE5443-379E-4F3D-B8B6-C52C83914AE3}" type="slidenum">
              <a:rPr kumimoji="1" lang="ja-JP" altLang="en-US" smtClean="0"/>
              <a:t>‹#›</a:t>
            </a:fld>
            <a:endParaRPr kumimoji="1" lang="ja-JP" altLang="en-US"/>
          </a:p>
        </p:txBody>
      </p:sp>
    </p:spTree>
    <p:extLst>
      <p:ext uri="{BB962C8B-B14F-4D97-AF65-F5344CB8AC3E}">
        <p14:creationId xmlns:p14="http://schemas.microsoft.com/office/powerpoint/2010/main" val="16752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背景パターン&#10;&#10;自動的に生成された説明">
            <a:extLst>
              <a:ext uri="{FF2B5EF4-FFF2-40B4-BE49-F238E27FC236}">
                <a16:creationId xmlns:a16="http://schemas.microsoft.com/office/drawing/2014/main" id="{31478832-46C5-229C-642C-865B5B1E3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4304714" y="3428682"/>
            <a:ext cx="7643445"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～食べ物の旬編～</a:t>
            </a:r>
            <a:r>
              <a:rPr lang="ja-JP" altLang="en-US" sz="4400" b="1">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（全４問</a:t>
            </a: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grpSp>
        <p:nvGrpSpPr>
          <p:cNvPr id="3" name="グループ化 2">
            <a:extLst>
              <a:ext uri="{FF2B5EF4-FFF2-40B4-BE49-F238E27FC236}">
                <a16:creationId xmlns:a16="http://schemas.microsoft.com/office/drawing/2014/main" id="{6FC268F0-1482-6791-589A-1169D6F6CA5D}"/>
              </a:ext>
            </a:extLst>
          </p:cNvPr>
          <p:cNvGrpSpPr/>
          <p:nvPr/>
        </p:nvGrpSpPr>
        <p:grpSpPr>
          <a:xfrm>
            <a:off x="846405" y="3044597"/>
            <a:ext cx="3747424" cy="3263022"/>
            <a:chOff x="1164763" y="3044597"/>
            <a:chExt cx="3747424" cy="3263022"/>
          </a:xfrm>
        </p:grpSpPr>
        <p:pic>
          <p:nvPicPr>
            <p:cNvPr id="11266" name="Picture 2" descr="春夏秋冬のイラスト文字「春」">
              <a:extLst>
                <a:ext uri="{FF2B5EF4-FFF2-40B4-BE49-F238E27FC236}">
                  <a16:creationId xmlns:a16="http://schemas.microsoft.com/office/drawing/2014/main" id="{FA0125E6-E592-76B4-4E49-1F85B20EA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413" y="3044597"/>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春夏秋冬のイラスト文字「夏」">
              <a:extLst>
                <a:ext uri="{FF2B5EF4-FFF2-40B4-BE49-F238E27FC236}">
                  <a16:creationId xmlns:a16="http://schemas.microsoft.com/office/drawing/2014/main" id="{62B89BEE-9D44-7CB4-31FC-B2AE61C35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7237" y="3923633"/>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春夏秋冬のイラスト文字「秋」">
              <a:extLst>
                <a:ext uri="{FF2B5EF4-FFF2-40B4-BE49-F238E27FC236}">
                  <a16:creationId xmlns:a16="http://schemas.microsoft.com/office/drawing/2014/main" id="{5DAF7657-789B-0827-8FA7-54DA78C5DC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1413" y="4802669"/>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春夏秋冬のイラスト文字「冬」">
              <a:extLst>
                <a:ext uri="{FF2B5EF4-FFF2-40B4-BE49-F238E27FC236}">
                  <a16:creationId xmlns:a16="http://schemas.microsoft.com/office/drawing/2014/main" id="{218C6204-C7F3-DE8C-3DF6-8A2CBFF73D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4763" y="3923633"/>
              <a:ext cx="1504950" cy="1504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442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9876D-3374-F925-8B74-EC07F9DD7802}"/>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DE1EF10C-8DA6-C364-21F3-8F3BDE600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F942E6AE-4F92-5236-1155-B5925B33FDD0}"/>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3B4937E6-CBD2-035D-3542-6128B17BFC3A}"/>
              </a:ext>
            </a:extLst>
          </p:cNvPr>
          <p:cNvSpPr txBox="1"/>
          <p:nvPr/>
        </p:nvSpPr>
        <p:spPr>
          <a:xfrm>
            <a:off x="641252" y="1281156"/>
            <a:ext cx="10909494"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瀬戸内地方でとれる、春を告げる小魚でカルシウムや鉄分を多く含み、くぎ煮などにして食べる細長い魚はなんでしょう？</a:t>
            </a:r>
          </a:p>
        </p:txBody>
      </p:sp>
      <p:sp>
        <p:nvSpPr>
          <p:cNvPr id="5" name="テキスト ボックス 4">
            <a:extLst>
              <a:ext uri="{FF2B5EF4-FFF2-40B4-BE49-F238E27FC236}">
                <a16:creationId xmlns:a16="http://schemas.microsoft.com/office/drawing/2014/main" id="{C58651F6-582E-0F19-A61F-BEA417ED69DD}"/>
              </a:ext>
            </a:extLst>
          </p:cNvPr>
          <p:cNvSpPr txBox="1"/>
          <p:nvPr/>
        </p:nvSpPr>
        <p:spPr>
          <a:xfrm>
            <a:off x="3825239" y="2620014"/>
            <a:ext cx="4541521" cy="3477875"/>
          </a:xfrm>
          <a:prstGeom prst="rect">
            <a:avLst/>
          </a:prstGeom>
          <a:noFill/>
        </p:spPr>
        <p:txBody>
          <a:bodyPr wrap="square" rtlCol="0">
            <a:spAutoFit/>
          </a:bodyPr>
          <a:lstStyle/>
          <a:p>
            <a:pPr algn="ctr"/>
            <a:r>
              <a:rPr kumimoji="1" lang="ja-JP" altLang="en-US"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①イカナゴ</a:t>
            </a:r>
            <a:endParaRPr kumimoji="1" lang="en-US" altLang="ja-JP"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②わかさぎ</a:t>
            </a:r>
            <a:endParaRPr lang="en-US" altLang="ja-JP"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kumimoji="1" lang="en-US" altLang="ja-JP"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③ししゃも</a:t>
            </a:r>
            <a:endParaRPr kumimoji="1" lang="ja-JP" altLang="en-US" sz="4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90767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6C676-8AF5-85DD-481D-3B52C0AA8A81}"/>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9DBF7873-C233-2C26-F024-82BEDCD7F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776375CB-CE51-9944-14A4-76A54CF05DF0}"/>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A2B03BCE-6A51-6035-53DF-F9EDF224D00B}"/>
              </a:ext>
            </a:extLst>
          </p:cNvPr>
          <p:cNvSpPr txBox="1"/>
          <p:nvPr/>
        </p:nvSpPr>
        <p:spPr>
          <a:xfrm>
            <a:off x="567396" y="1944284"/>
            <a:ext cx="11057206" cy="2402633"/>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２月終わり頃から瀬戸内海でとれる生まれたての小さなイカナゴはしょうゆ・さとうなどで「くぎ煮」にしたり、ゆでて「釜揚げ」、干して「ちりめん」などにして食べます。イカナゴは、暑さが苦手なので夏は砂にもぐって夏眠（かみん）し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a:extLst>
              <a:ext uri="{FF2B5EF4-FFF2-40B4-BE49-F238E27FC236}">
                <a16:creationId xmlns:a16="http://schemas.microsoft.com/office/drawing/2014/main" id="{E5999D78-6D6B-B1A4-0BA9-1CDD55A35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035" y="4120691"/>
            <a:ext cx="4591930" cy="196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3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44A34-071D-98B6-1F59-42ED0279CE90}"/>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40817041-50AF-2A83-8066-326E8DCEF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23BF581-0812-AD75-40C2-88FD3B495C50}"/>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68640B91-BA36-4757-18CC-F62079D63401}"/>
              </a:ext>
            </a:extLst>
          </p:cNvPr>
          <p:cNvSpPr txBox="1"/>
          <p:nvPr/>
        </p:nvSpPr>
        <p:spPr>
          <a:xfrm>
            <a:off x="480059" y="1234002"/>
            <a:ext cx="11231880" cy="2246769"/>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たけのこは春が旬の代表的な食べ物です。漢字では「筍」と書き、竹冠に　旬と書いて「たけのこ」と読みます。その由来は、たけのこは成長が速く、一旬（約１０日間）で竹に生長するので、そこからきたと言われています。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さて、筍は最高１日（２４時間）でどれくらい伸びるのでしょう？</a:t>
            </a:r>
          </a:p>
        </p:txBody>
      </p:sp>
      <p:sp>
        <p:nvSpPr>
          <p:cNvPr id="5" name="テキスト ボックス 4">
            <a:extLst>
              <a:ext uri="{FF2B5EF4-FFF2-40B4-BE49-F238E27FC236}">
                <a16:creationId xmlns:a16="http://schemas.microsoft.com/office/drawing/2014/main" id="{C775AC79-ACD1-085C-D24D-836F6BEA8163}"/>
              </a:ext>
            </a:extLst>
          </p:cNvPr>
          <p:cNvSpPr txBox="1"/>
          <p:nvPr/>
        </p:nvSpPr>
        <p:spPr>
          <a:xfrm>
            <a:off x="3168746" y="3573524"/>
            <a:ext cx="5854505" cy="304698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①最速１日２０ｃｍくらい</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最速１日５０ｃｍくらい</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最速１日１００ｃｍくらい</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4945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838F-D56A-84F5-6B3A-9EBC10C4D2EF}"/>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C3C9ED8-75F1-4F16-29FB-3E81B7054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3" y="0"/>
            <a:ext cx="12712504" cy="6961543"/>
          </a:xfrm>
          <a:prstGeom prst="rect">
            <a:avLst/>
          </a:prstGeom>
        </p:spPr>
      </p:pic>
      <p:sp>
        <p:nvSpPr>
          <p:cNvPr id="8" name="テキスト ボックス 7">
            <a:extLst>
              <a:ext uri="{FF2B5EF4-FFF2-40B4-BE49-F238E27FC236}">
                <a16:creationId xmlns:a16="http://schemas.microsoft.com/office/drawing/2014/main" id="{23BC0FC2-819B-4716-F6E6-3432CBD9836E}"/>
              </a:ext>
            </a:extLst>
          </p:cNvPr>
          <p:cNvSpPr txBox="1"/>
          <p:nvPr/>
        </p:nvSpPr>
        <p:spPr>
          <a:xfrm>
            <a:off x="4350789" y="434020"/>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BF7901D5-8561-2908-0FCB-0E9AC76E4863}"/>
              </a:ext>
            </a:extLst>
          </p:cNvPr>
          <p:cNvSpPr txBox="1"/>
          <p:nvPr/>
        </p:nvSpPr>
        <p:spPr>
          <a:xfrm>
            <a:off x="560948" y="1374568"/>
            <a:ext cx="11070102" cy="4664691"/>
          </a:xfrm>
          <a:prstGeom prst="rect">
            <a:avLst/>
          </a:prstGeom>
          <a:noFill/>
        </p:spPr>
        <p:txBody>
          <a:bodyPr wrap="square" rtlCol="0">
            <a:noAutofit/>
          </a:bodyPr>
          <a:lstStyle/>
          <a:p>
            <a:pPr>
              <a:lnSpc>
                <a:spcPts val="4000"/>
              </a:lnSpc>
            </a:pP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筍の生長は先端だけでなく、節ごとに生長するようになっているので、例えば２０個の節があれば、それぞれ１日に１ｃｍ生長しても２０ｃｍ生長することになります。一番生長速度が速くなるのは、ある程度大きくなってからです。この時、真竹では、最速１日２４時間の内に１２０ｃｍも高くなってしまうこともあります、まさに驚異的なスピードですね。</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筍には豊富なたんぱく質と、ビタミンＢ１、Ｂ２、ミネラルが含まれています。また、食物せんいがたくさん含まれ、便秘の予防・改善だけでなく、大腸がんの予防やコレステロールの吸収を抑え、体外に排出してくれると言われています。ダイエットにも最適です。</a:t>
            </a:r>
            <a:endParaRPr kumimoji="1" lang="en-US" altLang="ja-JP" sz="24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75730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ADAF1-0EC4-8769-6F61-02801A5703A4}"/>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93966761-27E7-F8FA-E8DD-603A25062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C1EED0E4-9D5E-2127-5DA4-DA34F415CE7A}"/>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B658B134-5FAF-9AB7-30C2-3D78CF366F77}"/>
              </a:ext>
            </a:extLst>
          </p:cNvPr>
          <p:cNvSpPr txBox="1"/>
          <p:nvPr/>
        </p:nvSpPr>
        <p:spPr>
          <a:xfrm>
            <a:off x="666744" y="1330703"/>
            <a:ext cx="10858503"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次の組み合わせは、野菜の採れる季節（旬）についてです。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違っている組み合わせはどれでしょう？</a:t>
            </a:r>
          </a:p>
        </p:txBody>
      </p:sp>
      <p:sp>
        <p:nvSpPr>
          <p:cNvPr id="5" name="テキスト ボックス 4">
            <a:extLst>
              <a:ext uri="{FF2B5EF4-FFF2-40B4-BE49-F238E27FC236}">
                <a16:creationId xmlns:a16="http://schemas.microsoft.com/office/drawing/2014/main" id="{6090C4BF-8566-8C9C-DAA8-9ED98097A877}"/>
              </a:ext>
            </a:extLst>
          </p:cNvPr>
          <p:cNvSpPr txBox="1"/>
          <p:nvPr/>
        </p:nvSpPr>
        <p:spPr>
          <a:xfrm>
            <a:off x="666745" y="2570013"/>
            <a:ext cx="10858503" cy="353943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①春：キャベツ・ふき・たけのこ・セロリ</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夏：きゅうり・なす・かぼちゃ・トマト</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秋：にんじん・れんこん・ごぼう・かぶ</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④冬：なす・アスパラガス・ほうれんそう・さやえんどう</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59133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F7661-59EE-039E-615C-58733F1E285F}"/>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DAD5B2E3-E3B7-BB20-9044-C7B35DA5F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B4F1132D-8830-99A0-558E-500BEC30971B}"/>
              </a:ext>
            </a:extLst>
          </p:cNvPr>
          <p:cNvSpPr txBox="1"/>
          <p:nvPr/>
        </p:nvSpPr>
        <p:spPr>
          <a:xfrm>
            <a:off x="4642336" y="541627"/>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④</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A25E4CA7-A782-2349-EEB9-B38EF9EE449F}"/>
              </a:ext>
            </a:extLst>
          </p:cNvPr>
          <p:cNvSpPr txBox="1"/>
          <p:nvPr/>
        </p:nvSpPr>
        <p:spPr>
          <a:xfrm>
            <a:off x="750372" y="1741384"/>
            <a:ext cx="10691252" cy="3845132"/>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ほうれんそうは冬が旬（１１～２月）の野菜です。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なすは、７～８月、アスパラガスとさやえんどうは、５～６月が旬です。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旬の野菜は、太陽と大地から最適な恵みを受けて育っているため、生命力が強く、栄養価も高くなっています。また旬のものは、その時期に大量に出回り価格も安くなるので、ぜひ「旬」を意識して食べてくださいね。</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a:extLst>
              <a:ext uri="{FF2B5EF4-FFF2-40B4-BE49-F238E27FC236}">
                <a16:creationId xmlns:a16="http://schemas.microsoft.com/office/drawing/2014/main" id="{FB80FEE9-F336-6635-9E11-D32E24881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2575" y="356900"/>
            <a:ext cx="1861025" cy="1889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4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4F751-5B27-7BA4-6C3D-91530AA7D004}"/>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746BBFE4-16D9-153C-FBC6-04A2F5010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CCD7C196-EF9C-85DB-E0A4-DA5CCB7799E3}"/>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E56A401F-18A4-E2AA-9872-57D5EC2F94FE}"/>
              </a:ext>
            </a:extLst>
          </p:cNvPr>
          <p:cNvSpPr txBox="1"/>
          <p:nvPr/>
        </p:nvSpPr>
        <p:spPr>
          <a:xfrm>
            <a:off x="2041516" y="1342418"/>
            <a:ext cx="8108956" cy="707886"/>
          </a:xfrm>
          <a:prstGeom prst="rect">
            <a:avLst/>
          </a:prstGeom>
          <a:noFill/>
        </p:spPr>
        <p:txBody>
          <a:bodyPr wrap="square" rtlCol="0">
            <a:spAutoFit/>
          </a:bodyPr>
          <a:lstStyle/>
          <a:p>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冬が旬の食べ物はどれでしょう？</a:t>
            </a:r>
          </a:p>
        </p:txBody>
      </p:sp>
      <p:sp>
        <p:nvSpPr>
          <p:cNvPr id="5" name="テキスト ボックス 4">
            <a:extLst>
              <a:ext uri="{FF2B5EF4-FFF2-40B4-BE49-F238E27FC236}">
                <a16:creationId xmlns:a16="http://schemas.microsoft.com/office/drawing/2014/main" id="{E1E7D1DD-3338-F3CA-3707-6CA36F80EF62}"/>
              </a:ext>
            </a:extLst>
          </p:cNvPr>
          <p:cNvSpPr txBox="1"/>
          <p:nvPr/>
        </p:nvSpPr>
        <p:spPr>
          <a:xfrm>
            <a:off x="4130666" y="2548661"/>
            <a:ext cx="3930655" cy="3170099"/>
          </a:xfrm>
          <a:prstGeom prst="rect">
            <a:avLst/>
          </a:prstGeom>
          <a:noFill/>
        </p:spPr>
        <p:txBody>
          <a:bodyPr wrap="square" rtlCol="0">
            <a:spAutoFit/>
          </a:bodyPr>
          <a:lstStyle/>
          <a:p>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①きゅうり</a:t>
            </a:r>
            <a:endPar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②とうもろこし</a:t>
            </a:r>
            <a:endPar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③はくさい</a:t>
            </a:r>
            <a:endPar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0918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A0A2C-181C-A8F1-30F1-79F960382F05}"/>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8F3933CE-CDC6-51D5-057A-A742F1870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BA6065AA-0548-A17B-835C-8FB170F55C2C}"/>
              </a:ext>
            </a:extLst>
          </p:cNvPr>
          <p:cNvSpPr txBox="1"/>
          <p:nvPr/>
        </p:nvSpPr>
        <p:spPr>
          <a:xfrm>
            <a:off x="4642336" y="541627"/>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513DA909-E8FB-50CF-62B6-61AD284F6D83}"/>
              </a:ext>
            </a:extLst>
          </p:cNvPr>
          <p:cNvSpPr txBox="1"/>
          <p:nvPr/>
        </p:nvSpPr>
        <p:spPr>
          <a:xfrm>
            <a:off x="750372" y="1741384"/>
            <a:ext cx="10691252" cy="2513116"/>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白菜は冬が旬の野菜で、鍋物に欠かせないものです。煮込むとやわらかくなり、煮物・汁物・炒め物・漬物などに使われます。食物せんいやミネラル</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が</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豊富に含まれています。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122" name="Picture 2">
            <a:extLst>
              <a:ext uri="{FF2B5EF4-FFF2-40B4-BE49-F238E27FC236}">
                <a16:creationId xmlns:a16="http://schemas.microsoft.com/office/drawing/2014/main" id="{FF037E80-B73E-3548-DF42-0E394B367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989" y="3480771"/>
            <a:ext cx="2309812" cy="270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884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445</TotalTime>
  <Words>575</Words>
  <Application>Microsoft Office PowerPoint</Application>
  <PresentationFormat>ワイド画面</PresentationFormat>
  <Paragraphs>45</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大阪府学校給食会 公益財団法人</cp:lastModifiedBy>
  <cp:revision>7</cp:revision>
  <dcterms:created xsi:type="dcterms:W3CDTF">2024-02-13T01:49:16Z</dcterms:created>
  <dcterms:modified xsi:type="dcterms:W3CDTF">2025-04-07T06:10:10Z</dcterms:modified>
</cp:coreProperties>
</file>