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62" r:id="rId3"/>
    <p:sldId id="261" r:id="rId4"/>
    <p:sldId id="269" r:id="rId5"/>
    <p:sldId id="270" r:id="rId6"/>
    <p:sldId id="272" r:id="rId7"/>
    <p:sldId id="273" r:id="rId8"/>
    <p:sldId id="284" r:id="rId9"/>
    <p:sldId id="285" r:id="rId10"/>
    <p:sldId id="282" r:id="rId11"/>
    <p:sldId id="283"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21E"/>
    <a:srgbClr val="FF5D5D"/>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8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4CA63EC8-9047-8F96-ED61-09ABD8DAD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2757268" y="3428682"/>
            <a:ext cx="9190891" cy="769441"/>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～お菓子・デザート編～</a:t>
            </a:r>
            <a:r>
              <a:rPr lang="ja-JP" altLang="en-US" sz="4400" b="1">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（全５問</a:t>
            </a: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15362" name="Picture 2" descr="■">
            <a:extLst>
              <a:ext uri="{FF2B5EF4-FFF2-40B4-BE49-F238E27FC236}">
                <a16:creationId xmlns:a16="http://schemas.microsoft.com/office/drawing/2014/main" id="{FEF0F05B-8102-7FC0-B3EE-B21C4E2EC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3645153"/>
            <a:ext cx="2870200" cy="245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715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D5639-A984-BAA3-7B6E-7B86E4B884CB}"/>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2C84308B-30A6-A7A6-59B4-CDB797907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E78A4E8B-43B5-D36A-BBFC-98E428726C69}"/>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第５問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739A9D3-D781-585B-AC5B-2B590BB20423}"/>
              </a:ext>
            </a:extLst>
          </p:cNvPr>
          <p:cNvSpPr txBox="1"/>
          <p:nvPr/>
        </p:nvSpPr>
        <p:spPr>
          <a:xfrm>
            <a:off x="505058" y="1365421"/>
            <a:ext cx="11181865" cy="156966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チョコレートは、はじめは元気のでる薬として作られた、</a:t>
            </a:r>
            <a:endParaRPr kumimoji="1" lang="en-US" altLang="ja-JP" sz="320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とても</a:t>
            </a: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貴重なものでした。</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では、チョコレートはだれが作ったでしょうか？</a:t>
            </a:r>
          </a:p>
        </p:txBody>
      </p:sp>
      <p:sp>
        <p:nvSpPr>
          <p:cNvPr id="6" name="テキスト ボックス 5">
            <a:extLst>
              <a:ext uri="{FF2B5EF4-FFF2-40B4-BE49-F238E27FC236}">
                <a16:creationId xmlns:a16="http://schemas.microsoft.com/office/drawing/2014/main" id="{6FF58134-0122-9E8D-5AC0-E2F36DF7A4BF}"/>
              </a:ext>
            </a:extLst>
          </p:cNvPr>
          <p:cNvSpPr txBox="1"/>
          <p:nvPr/>
        </p:nvSpPr>
        <p:spPr>
          <a:xfrm>
            <a:off x="3273287" y="3131890"/>
            <a:ext cx="7126929"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古代メキシコの人</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②スペインの探検家たち</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③スイスの牧場主</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86134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16519-1973-D31D-27E1-7A0523AE8B41}"/>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6B5AB852-E601-C5A6-1368-3CADB6CDB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04" y="-51772"/>
            <a:ext cx="12712504" cy="6961543"/>
          </a:xfrm>
          <a:prstGeom prst="rect">
            <a:avLst/>
          </a:prstGeom>
        </p:spPr>
      </p:pic>
      <p:sp>
        <p:nvSpPr>
          <p:cNvPr id="8" name="テキスト ボックス 7">
            <a:extLst>
              <a:ext uri="{FF2B5EF4-FFF2-40B4-BE49-F238E27FC236}">
                <a16:creationId xmlns:a16="http://schemas.microsoft.com/office/drawing/2014/main" id="{C697CD3C-1E46-AAC1-9ECA-1177C40F745E}"/>
              </a:ext>
            </a:extLst>
          </p:cNvPr>
          <p:cNvSpPr txBox="1"/>
          <p:nvPr/>
        </p:nvSpPr>
        <p:spPr>
          <a:xfrm>
            <a:off x="4642336" y="684068"/>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23E14DDE-BF44-D6BC-4253-1143C1B8C73D}"/>
              </a:ext>
            </a:extLst>
          </p:cNvPr>
          <p:cNvSpPr txBox="1"/>
          <p:nvPr/>
        </p:nvSpPr>
        <p:spPr>
          <a:xfrm>
            <a:off x="567395" y="1828088"/>
            <a:ext cx="11057206" cy="2293746"/>
          </a:xfrm>
          <a:prstGeom prst="rect">
            <a:avLst/>
          </a:prstGeom>
          <a:noFill/>
        </p:spPr>
        <p:txBody>
          <a:bodyPr wrap="square" rtlCol="0">
            <a:noAutofit/>
          </a:bodyPr>
          <a:lstStyle/>
          <a:p>
            <a:pPr>
              <a:lnSpc>
                <a:spcPts val="4000"/>
              </a:lnSpc>
            </a:pPr>
            <a:r>
              <a:rPr kumimoji="1" lang="ja-JP" altLang="en-US"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チョコレートは、最初は、甘い食べ物ではなく、飲み物でした。</a:t>
            </a:r>
            <a:endParaRPr kumimoji="1" lang="en-US" altLang="ja-JP"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カカオ豆をすりつぶして水にとかし、スパイスと香料で味をつけて飲んでいました。</a:t>
            </a:r>
            <a:endParaRPr lang="en-US" altLang="ja-JP"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カカオ豆は「神様の食べ物」として、とても高価で貴重なものでした。</a:t>
            </a:r>
            <a:endParaRPr kumimoji="1" lang="en-US" altLang="ja-JP"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5122" name="Picture 2">
            <a:extLst>
              <a:ext uri="{FF2B5EF4-FFF2-40B4-BE49-F238E27FC236}">
                <a16:creationId xmlns:a16="http://schemas.microsoft.com/office/drawing/2014/main" id="{735EBDB1-3E36-8157-0192-02AB3A78B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624" y="4383870"/>
            <a:ext cx="1794338" cy="16775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95F0DDA-18FA-C38B-DD1F-1275278BC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039" y="4062886"/>
            <a:ext cx="2036667" cy="2234799"/>
          </a:xfrm>
          <a:prstGeom prst="rect">
            <a:avLst/>
          </a:prstGeom>
          <a:noFill/>
          <a:extLst>
            <a:ext uri="{909E8E84-426E-40DD-AFC4-6F175D3DCCD1}">
              <a14:hiddenFill xmlns:a14="http://schemas.microsoft.com/office/drawing/2010/main">
                <a:solidFill>
                  <a:srgbClr val="FFFFFF"/>
                </a:solidFill>
              </a14:hiddenFill>
            </a:ext>
          </a:extLst>
        </p:spPr>
      </p:pic>
      <p:sp>
        <p:nvSpPr>
          <p:cNvPr id="2" name="矢印: 右 1">
            <a:extLst>
              <a:ext uri="{FF2B5EF4-FFF2-40B4-BE49-F238E27FC236}">
                <a16:creationId xmlns:a16="http://schemas.microsoft.com/office/drawing/2014/main" id="{3EA61CD7-992B-A8E2-5F1C-E2EC07456F4C}"/>
              </a:ext>
            </a:extLst>
          </p:cNvPr>
          <p:cNvSpPr/>
          <p:nvPr/>
        </p:nvSpPr>
        <p:spPr>
          <a:xfrm>
            <a:off x="5556737" y="5006267"/>
            <a:ext cx="1306301" cy="432724"/>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381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3" y="-51772"/>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644767" y="1503786"/>
            <a:ext cx="10902462" cy="1077218"/>
          </a:xfrm>
          <a:prstGeom prst="rect">
            <a:avLst/>
          </a:prstGeom>
          <a:noFill/>
        </p:spPr>
        <p:txBody>
          <a:bodyPr wrap="square" rtlCol="0">
            <a:spAutoFit/>
          </a:bodyPr>
          <a:lstStyle/>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杏仁（あんにん）豆腐は、中華料理のデザートとして</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親しまれています。さて、「杏仁」とは何でしょう？</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3525078" y="2916178"/>
            <a:ext cx="6037190"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杏（あんず）のたね</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②トウモロコシの粉</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③白いいんげん豆</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211179" y="740768"/>
            <a:ext cx="4890868" cy="830997"/>
          </a:xfrm>
          <a:prstGeom prst="rect">
            <a:avLst/>
          </a:prstGeom>
          <a:noFill/>
        </p:spPr>
        <p:txBody>
          <a:bodyPr wrap="square" rtlCol="0">
            <a:spAutoFit/>
          </a:bodyPr>
          <a:lstStyle/>
          <a:p>
            <a:pPr algn="ctr"/>
            <a:r>
              <a:rPr kumimoji="1" lang="ja-JP" altLang="en-US" sz="48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7" y="2149854"/>
            <a:ext cx="11057206" cy="3402603"/>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杏の種のことを中国では、杏仁といいます。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杏仁豆腐は、甘い杏の粉と牛乳と寒天を豆腐状にしたもので、手に入りにくい時は、牛乳にアーモンドエッセンスを少し加えて、寒天で固めて作ります。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食べやすい形に切り分け、缶づめの果物やフレッシュフルーツを</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かざり、中国では、お料理の最後のデザートとして食べられます。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281CF1DB-313A-5EDC-2E51-B9C3FAB05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1434" y="498134"/>
            <a:ext cx="2211308" cy="221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554303" y="1234002"/>
            <a:ext cx="11083391" cy="2246769"/>
          </a:xfrm>
          <a:prstGeom prst="rect">
            <a:avLst/>
          </a:prstGeom>
          <a:noFill/>
        </p:spPr>
        <p:txBody>
          <a:bodyPr wrap="square" rtlCol="0">
            <a:spAutoFit/>
          </a:bodyPr>
          <a:lstStyle/>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揚げ物</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のつけ合わせや、お好み焼きに必要な野菜としてキャベツは、</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年中、各家庭で食べられている野菜です。特に春には、春キャベツが出回ります。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さて、つぎのスイーツでそんなキャベツが名前の由来になっているものがあります。それはどれでしょう？</a:t>
            </a: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1294410" y="3634636"/>
            <a:ext cx="9927772" cy="523220"/>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イチゴ大福　　　②シュークリーム　　　③アンパン</a:t>
            </a:r>
            <a:endPar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いちご大福のイラスト">
            <a:extLst>
              <a:ext uri="{FF2B5EF4-FFF2-40B4-BE49-F238E27FC236}">
                <a16:creationId xmlns:a16="http://schemas.microsoft.com/office/drawing/2014/main" id="{9B1BEC79-F449-3F7A-1948-9D56A135E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479" y="4311721"/>
            <a:ext cx="2138547" cy="19033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シュークリームのイラスト">
            <a:extLst>
              <a:ext uri="{FF2B5EF4-FFF2-40B4-BE49-F238E27FC236}">
                <a16:creationId xmlns:a16="http://schemas.microsoft.com/office/drawing/2014/main" id="{0C6CC42A-119B-C38F-2376-921F19C26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091" y="4157856"/>
            <a:ext cx="2045032" cy="1968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アンパンのイラスト">
            <a:extLst>
              <a:ext uri="{FF2B5EF4-FFF2-40B4-BE49-F238E27FC236}">
                <a16:creationId xmlns:a16="http://schemas.microsoft.com/office/drawing/2014/main" id="{3A196A6F-56F2-B1E6-C627-4E602D425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1757" y="4193768"/>
            <a:ext cx="2385047" cy="206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6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573114" y="593101"/>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567396" y="1832668"/>
            <a:ext cx="11057206" cy="2753399"/>
          </a:xfrm>
          <a:prstGeom prst="rect">
            <a:avLst/>
          </a:prstGeom>
          <a:noFill/>
        </p:spPr>
        <p:txBody>
          <a:bodyPr wrap="square" rtlCol="0">
            <a:noAutofit/>
          </a:bodyPr>
          <a:lstStyle/>
          <a:p>
            <a:pPr>
              <a:lnSpc>
                <a:spcPts val="4000"/>
              </a:lnSpc>
            </a:pPr>
            <a:r>
              <a:rPr kumimoji="1" lang="ja-JP" altLang="en-US"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フランス語で、キャベツの事を「シュー」とよびます。</a:t>
            </a:r>
            <a:endParaRPr kumimoji="1" lang="en-US" altLang="ja-JP"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「クリーム」は英語ですが、膨らんだ形がキャベツに似ていることからそう呼ばれるようになりました</a:t>
            </a:r>
            <a:r>
              <a:rPr lang="ja-JP" altLang="en-US"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endParaRPr lang="en-US" altLang="ja-JP"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lang="ja-JP" altLang="en-US"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フランス語では「シュー・ア・ラ・クレーム」、英語では「クリーム・パフ」とよびます。</a:t>
            </a:r>
            <a:endParaRPr kumimoji="1" lang="en-US" altLang="ja-JP"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a:extLst>
              <a:ext uri="{FF2B5EF4-FFF2-40B4-BE49-F238E27FC236}">
                <a16:creationId xmlns:a16="http://schemas.microsoft.com/office/drawing/2014/main" id="{890A0E2F-876A-474E-5B74-494571D9F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8614" y="572740"/>
            <a:ext cx="2183822" cy="14859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F342ED1-3827-A9CC-44F7-35E2B36CB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719" y="4220306"/>
            <a:ext cx="2044593" cy="20445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6414441-9688-E7FA-F853-891785424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244" y="4264111"/>
            <a:ext cx="2030833" cy="1956985"/>
          </a:xfrm>
          <a:prstGeom prst="rect">
            <a:avLst/>
          </a:prstGeom>
          <a:noFill/>
          <a:extLst>
            <a:ext uri="{909E8E84-426E-40DD-AFC4-6F175D3DCCD1}">
              <a14:hiddenFill xmlns:a14="http://schemas.microsoft.com/office/drawing/2010/main">
                <a:solidFill>
                  <a:srgbClr val="FFFFFF"/>
                </a:solidFill>
              </a14:hiddenFill>
            </a:ext>
          </a:extLst>
        </p:spPr>
      </p:pic>
      <p:sp>
        <p:nvSpPr>
          <p:cNvPr id="2" name="次の値と等しい 1">
            <a:extLst>
              <a:ext uri="{FF2B5EF4-FFF2-40B4-BE49-F238E27FC236}">
                <a16:creationId xmlns:a16="http://schemas.microsoft.com/office/drawing/2014/main" id="{6F0062C1-48C6-D0A1-8116-78DEA894F1B0}"/>
              </a:ext>
            </a:extLst>
          </p:cNvPr>
          <p:cNvSpPr/>
          <p:nvPr/>
        </p:nvSpPr>
        <p:spPr>
          <a:xfrm>
            <a:off x="5588534" y="4981365"/>
            <a:ext cx="876487" cy="534573"/>
          </a:xfrm>
          <a:prstGeom prst="mathEqual">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056" name="Picture 8">
            <a:extLst>
              <a:ext uri="{FF2B5EF4-FFF2-40B4-BE49-F238E27FC236}">
                <a16:creationId xmlns:a16="http://schemas.microsoft.com/office/drawing/2014/main" id="{2CF1A28D-0E68-CDF8-AFB6-96215359FF4E}"/>
              </a:ext>
            </a:extLst>
          </p:cNvPr>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54491">
            <a:off x="9198312" y="4683661"/>
            <a:ext cx="913368" cy="116380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9CBEA0F1-78EC-A12A-5324-76E5A74FBCA2}"/>
              </a:ext>
            </a:extLst>
          </p:cNvP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54491">
            <a:off x="8565077" y="4665247"/>
            <a:ext cx="847075" cy="120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54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4554-F346-422E-06FE-01B1C061EF7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6CD1633B-60C4-5C1C-1626-FC8A6B049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AF6B7447-0E44-459C-2D87-5EC062AE5BFC}"/>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89D7F855-3B48-23C3-4895-4EE14FD68EC9}"/>
              </a:ext>
            </a:extLst>
          </p:cNvPr>
          <p:cNvSpPr txBox="1"/>
          <p:nvPr/>
        </p:nvSpPr>
        <p:spPr>
          <a:xfrm>
            <a:off x="505062" y="1639815"/>
            <a:ext cx="11181865" cy="58477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アイスクリームが一番はじめに作られた国はどこでしょう？</a:t>
            </a:r>
          </a:p>
        </p:txBody>
      </p:sp>
      <p:sp>
        <p:nvSpPr>
          <p:cNvPr id="6" name="テキスト ボックス 5">
            <a:extLst>
              <a:ext uri="{FF2B5EF4-FFF2-40B4-BE49-F238E27FC236}">
                <a16:creationId xmlns:a16="http://schemas.microsoft.com/office/drawing/2014/main" id="{C4574B7B-24C6-1771-E9CA-0D10FABA9515}"/>
              </a:ext>
            </a:extLst>
          </p:cNvPr>
          <p:cNvSpPr txBox="1"/>
          <p:nvPr/>
        </p:nvSpPr>
        <p:spPr>
          <a:xfrm>
            <a:off x="1274932" y="2695793"/>
            <a:ext cx="8608453" cy="2862322"/>
          </a:xfrm>
          <a:prstGeom prst="rect">
            <a:avLst/>
          </a:prstGeom>
          <a:noFill/>
        </p:spPr>
        <p:txBody>
          <a:bodyPr wrap="square" rtlCol="0">
            <a:spAutoFit/>
          </a:bodyPr>
          <a:lstStyle/>
          <a:p>
            <a:pPr algn="ct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フランス</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②イタリア</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③アメリカ</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18572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8F28-DADE-0E99-6CF5-4BDCBC56143E}"/>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51EC4DA-1684-8D94-A849-0F2E208E3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E04F552C-43DE-4D07-FF3A-E81C090F139B}"/>
              </a:ext>
            </a:extLst>
          </p:cNvPr>
          <p:cNvSpPr txBox="1"/>
          <p:nvPr/>
        </p:nvSpPr>
        <p:spPr>
          <a:xfrm>
            <a:off x="4642336" y="9719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09720048-6307-878A-7B35-13A04B245F52}"/>
              </a:ext>
            </a:extLst>
          </p:cNvPr>
          <p:cNvSpPr txBox="1"/>
          <p:nvPr/>
        </p:nvSpPr>
        <p:spPr>
          <a:xfrm>
            <a:off x="567396" y="2137577"/>
            <a:ext cx="10832916" cy="2729846"/>
          </a:xfrm>
          <a:prstGeom prst="rect">
            <a:avLst/>
          </a:prstGeom>
          <a:noFill/>
        </p:spPr>
        <p:txBody>
          <a:bodyPr wrap="square" rtlCol="0">
            <a:noAutofit/>
          </a:bodyPr>
          <a:lstStyle/>
          <a:p>
            <a:pPr>
              <a:lnSpc>
                <a:spcPts val="4000"/>
              </a:lnSpc>
            </a:pPr>
            <a:r>
              <a:rPr kumimoji="1" lang="ja-JP" altLang="en-US"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昔から乳製品を雪や氷で冷やして食べる習慣はありましたが、</a:t>
            </a:r>
            <a:endParaRPr kumimoji="1" lang="en-US" altLang="ja-JP"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アイスクリームは１６世紀中ばごろに、イタリアで考えられたものです。</a:t>
            </a:r>
            <a:endParaRPr kumimoji="1" lang="en-US" altLang="ja-JP"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凍っているのにやわらかい秘密は中に入っている空気です。</a:t>
            </a:r>
            <a:endParaRPr kumimoji="1" lang="en-US" altLang="ja-JP"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ソフトクリームは低温で常にかき混ぜているため、さらにやわらかくなります。</a:t>
            </a:r>
            <a:endParaRPr kumimoji="1" lang="en-US" altLang="ja-JP" sz="2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a:extLst>
              <a:ext uri="{FF2B5EF4-FFF2-40B4-BE49-F238E27FC236}">
                <a16:creationId xmlns:a16="http://schemas.microsoft.com/office/drawing/2014/main" id="{23EAF862-91EC-53F3-4A40-5E1693613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963" y="579569"/>
            <a:ext cx="1058373" cy="15541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EA6D218-C904-EA97-D450-DD7DE70D4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661" y="579569"/>
            <a:ext cx="1058373" cy="15541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18088D0-E613-0DDC-8D9A-7C0EB5E9E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1106" y="4718012"/>
            <a:ext cx="2089787" cy="142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9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5FF2F-56FE-AED5-00D1-DCE05D962A66}"/>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6F8F9F23-893E-F896-65E7-1D1E5CD60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B233200F-8988-3481-932F-6E238569CF71}"/>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6E2A3185-9ECC-D291-69E1-7F7078B99461}"/>
              </a:ext>
            </a:extLst>
          </p:cNvPr>
          <p:cNvSpPr txBox="1"/>
          <p:nvPr/>
        </p:nvSpPr>
        <p:spPr>
          <a:xfrm>
            <a:off x="505058" y="1623961"/>
            <a:ext cx="11181865" cy="954107"/>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みんなが好きなポテトチップスやポップコーンなどのスナック菓子。</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では、スナックってどんな意味があるのでしょうか。</a:t>
            </a:r>
          </a:p>
        </p:txBody>
      </p:sp>
      <p:sp>
        <p:nvSpPr>
          <p:cNvPr id="6" name="テキスト ボックス 5">
            <a:extLst>
              <a:ext uri="{FF2B5EF4-FFF2-40B4-BE49-F238E27FC236}">
                <a16:creationId xmlns:a16="http://schemas.microsoft.com/office/drawing/2014/main" id="{63471CE1-9DFF-654A-CB4F-5CDA90FEB709}"/>
              </a:ext>
            </a:extLst>
          </p:cNvPr>
          <p:cNvSpPr txBox="1"/>
          <p:nvPr/>
        </p:nvSpPr>
        <p:spPr>
          <a:xfrm>
            <a:off x="1017002" y="3033417"/>
            <a:ext cx="7007661"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油で揚げている塩あじの菓子</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②軽くつまめる菓子</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③歩きながら食べてもいい菓子</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スナックボウル開けのイラスト（スナック菓子）">
            <a:extLst>
              <a:ext uri="{FF2B5EF4-FFF2-40B4-BE49-F238E27FC236}">
                <a16:creationId xmlns:a16="http://schemas.microsoft.com/office/drawing/2014/main" id="{F6D5C6AC-2D24-0F99-554E-0E3FFCD69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9665" y="2755076"/>
            <a:ext cx="2958378" cy="323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1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5C6F-2852-BD30-2F5D-6721D5C66B50}"/>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0B5C01C4-369B-36EB-169E-0FBD8B4DF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463F317C-CE2D-00D0-0E35-5325521B0201}"/>
              </a:ext>
            </a:extLst>
          </p:cNvPr>
          <p:cNvSpPr txBox="1"/>
          <p:nvPr/>
        </p:nvSpPr>
        <p:spPr>
          <a:xfrm>
            <a:off x="4362663" y="778330"/>
            <a:ext cx="2907325" cy="830997"/>
          </a:xfrm>
          <a:prstGeom prst="rect">
            <a:avLst/>
          </a:prstGeom>
          <a:noFill/>
        </p:spPr>
        <p:txBody>
          <a:bodyPr wrap="square" rtlCol="0">
            <a:spAutoFit/>
          </a:bodyPr>
          <a:lstStyle/>
          <a:p>
            <a:pPr algn="ctr"/>
            <a:r>
              <a:rPr kumimoji="1" lang="ja-JP" altLang="en-US" sz="48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DD02B035-2034-90E3-A6AD-93B3CC53DA8F}"/>
              </a:ext>
            </a:extLst>
          </p:cNvPr>
          <p:cNvSpPr txBox="1"/>
          <p:nvPr/>
        </p:nvSpPr>
        <p:spPr>
          <a:xfrm>
            <a:off x="567395" y="2404863"/>
            <a:ext cx="11057206" cy="1829512"/>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オランダ語の「スナッケン」からできたことばです。食事と食事の間に気軽に食べることができるというものです。美味しいけれど、食べ過ぎないようにしましょう。</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4098" name="Picture 2">
            <a:extLst>
              <a:ext uri="{FF2B5EF4-FFF2-40B4-BE49-F238E27FC236}">
                <a16:creationId xmlns:a16="http://schemas.microsoft.com/office/drawing/2014/main" id="{6C0C34F7-A893-12C1-E35A-601BA9853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9095" y="340419"/>
            <a:ext cx="25336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DB15672-B0E1-D388-7A15-2AD5D74C1E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9095" y="3813348"/>
            <a:ext cx="2201995" cy="23100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0A93EDFC-CAFA-9E78-A33D-CB72AE9B5D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1693" y="3764026"/>
            <a:ext cx="2201994" cy="240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6217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562</TotalTime>
  <Words>529</Words>
  <Application>Microsoft Office PowerPoint</Application>
  <PresentationFormat>ワイド画面</PresentationFormat>
  <Paragraphs>58</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SHOKUIKU2</cp:lastModifiedBy>
  <cp:revision>28</cp:revision>
  <dcterms:created xsi:type="dcterms:W3CDTF">2024-02-13T02:30:19Z</dcterms:created>
  <dcterms:modified xsi:type="dcterms:W3CDTF">2024-08-26T02:27:27Z</dcterms:modified>
</cp:coreProperties>
</file>